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9" r:id="rId5"/>
    <p:sldId id="275" r:id="rId6"/>
    <p:sldId id="272" r:id="rId7"/>
    <p:sldId id="273" r:id="rId8"/>
    <p:sldId id="274" r:id="rId9"/>
    <p:sldId id="286" r:id="rId10"/>
    <p:sldId id="287" r:id="rId11"/>
    <p:sldId id="276" r:id="rId12"/>
    <p:sldId id="277" r:id="rId13"/>
    <p:sldId id="278" r:id="rId14"/>
    <p:sldId id="279" r:id="rId15"/>
    <p:sldId id="280" r:id="rId16"/>
    <p:sldId id="281" r:id="rId17"/>
    <p:sldId id="282" r:id="rId18"/>
    <p:sldId id="283" r:id="rId19"/>
    <p:sldId id="284" r:id="rId20"/>
    <p:sldId id="285" r:id="rId21"/>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tje\AppData\Local\Microsoft\Windows\Temporary%20Internet%20Files\Content.Outlook\KHKMA3RV\Fellesforslag%20investering%20H&#216;P%202016-20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4989255614972"/>
          <c:y val="0.157027512737378"/>
          <c:w val="0.656907723087363"/>
          <c:h val="0.717320240852237"/>
        </c:manualLayout>
      </c:layout>
      <c:lineChart>
        <c:grouping val="stacked"/>
        <c:varyColors val="0"/>
        <c:ser>
          <c:idx val="0"/>
          <c:order val="0"/>
          <c:tx>
            <c:strRef>
              <c:f>Gjeldsgrad!$A$25</c:f>
              <c:strCache>
                <c:ptCount val="1"/>
                <c:pt idx="0">
                  <c:v>Brutto lånegjeld (ekskl. lån til videre utlån) i prosent av brutto driftsinntekter</c:v>
                </c:pt>
              </c:strCache>
            </c:strRef>
          </c:tx>
          <c:dLbls>
            <c:dLbl>
              <c:idx val="3"/>
              <c:layout>
                <c:manualLayout>
                  <c:x val="-9.9058940069344896E-3"/>
                  <c:y val="2.82352941176471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9.9058940069343508E-3"/>
                  <c:y val="-1.2549266635788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5.9435364041604899E-3"/>
                  <c:y val="1.5686274509803901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Gjeldsgrad!$B$24:$L$24</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Gjeldsgrad!$B$25:$L$25</c:f>
              <c:numCache>
                <c:formatCode>0%</c:formatCode>
                <c:ptCount val="11"/>
                <c:pt idx="0">
                  <c:v>0.61906506059222399</c:v>
                </c:pt>
                <c:pt idx="1">
                  <c:v>0.67369005719619202</c:v>
                </c:pt>
                <c:pt idx="2">
                  <c:v>0.75637231991984999</c:v>
                </c:pt>
                <c:pt idx="3">
                  <c:v>0.66737342684867595</c:v>
                </c:pt>
                <c:pt idx="4">
                  <c:v>0.67697774084201301</c:v>
                </c:pt>
                <c:pt idx="5">
                  <c:v>0.73364263377677796</c:v>
                </c:pt>
                <c:pt idx="6">
                  <c:v>0.75351347438382499</c:v>
                </c:pt>
                <c:pt idx="7">
                  <c:v>0.75804961134657101</c:v>
                </c:pt>
                <c:pt idx="8">
                  <c:v>0.72932469755372298</c:v>
                </c:pt>
                <c:pt idx="9">
                  <c:v>0.76328364572108998</c:v>
                </c:pt>
                <c:pt idx="10">
                  <c:v>0.63597885295911105</c:v>
                </c:pt>
              </c:numCache>
            </c:numRef>
          </c:val>
          <c:smooth val="0"/>
        </c:ser>
        <c:dLbls>
          <c:showLegendKey val="0"/>
          <c:showVal val="1"/>
          <c:showCatName val="0"/>
          <c:showSerName val="0"/>
          <c:showPercent val="0"/>
          <c:showBubbleSize val="0"/>
        </c:dLbls>
        <c:marker val="1"/>
        <c:smooth val="0"/>
        <c:axId val="169727872"/>
        <c:axId val="197931776"/>
      </c:lineChart>
      <c:catAx>
        <c:axId val="169727872"/>
        <c:scaling>
          <c:orientation val="minMax"/>
        </c:scaling>
        <c:delete val="0"/>
        <c:axPos val="b"/>
        <c:numFmt formatCode="General" sourceLinked="1"/>
        <c:majorTickMark val="none"/>
        <c:minorTickMark val="none"/>
        <c:tickLblPos val="nextTo"/>
        <c:crossAx val="197931776"/>
        <c:crosses val="autoZero"/>
        <c:auto val="1"/>
        <c:lblAlgn val="ctr"/>
        <c:lblOffset val="100"/>
        <c:noMultiLvlLbl val="0"/>
      </c:catAx>
      <c:valAx>
        <c:axId val="197931776"/>
        <c:scaling>
          <c:orientation val="minMax"/>
          <c:max val="1"/>
          <c:min val="0"/>
        </c:scaling>
        <c:delete val="0"/>
        <c:axPos val="l"/>
        <c:majorGridlines/>
        <c:numFmt formatCode="0%" sourceLinked="1"/>
        <c:majorTickMark val="none"/>
        <c:minorTickMark val="none"/>
        <c:tickLblPos val="nextTo"/>
        <c:crossAx val="169727872"/>
        <c:crosses val="autoZero"/>
        <c:crossBetween val="between"/>
      </c:valAx>
    </c:plotArea>
    <c:legend>
      <c:legendPos val="r"/>
      <c:layout>
        <c:manualLayout>
          <c:xMode val="edge"/>
          <c:yMode val="edge"/>
          <c:x val="4.9331352154532E-2"/>
          <c:y val="0.94659008800370603"/>
          <c:w val="0.92293214462605"/>
          <c:h val="5.0976439709742E-2"/>
        </c:manualLayout>
      </c:layout>
      <c:overlay val="0"/>
    </c:legend>
    <c:plotVisOnly val="1"/>
    <c:dispBlanksAs val="zero"/>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518A162C-9E9A-4F2E-AEAE-CAB7326F854F}" type="datetimeFigureOut">
              <a:rPr lang="nb-NO" smtClean="0"/>
              <a:pPr/>
              <a:t>25.11.2015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AA13EDD-7C86-4CAC-A987-FFD1C2BAA921}"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18A162C-9E9A-4F2E-AEAE-CAB7326F854F}" type="datetimeFigureOut">
              <a:rPr lang="nb-NO" smtClean="0"/>
              <a:pPr/>
              <a:t>25.11.2015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AA13EDD-7C86-4CAC-A987-FFD1C2BAA921}"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18A162C-9E9A-4F2E-AEAE-CAB7326F854F}" type="datetimeFigureOut">
              <a:rPr lang="nb-NO" smtClean="0"/>
              <a:pPr/>
              <a:t>25.11.2015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AA13EDD-7C86-4CAC-A987-FFD1C2BAA921}"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18A162C-9E9A-4F2E-AEAE-CAB7326F854F}" type="datetimeFigureOut">
              <a:rPr lang="nb-NO" smtClean="0"/>
              <a:pPr/>
              <a:t>25.11.2015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AA13EDD-7C86-4CAC-A987-FFD1C2BAA921}"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518A162C-9E9A-4F2E-AEAE-CAB7326F854F}" type="datetimeFigureOut">
              <a:rPr lang="nb-NO" smtClean="0"/>
              <a:pPr/>
              <a:t>25.11.2015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AA13EDD-7C86-4CAC-A987-FFD1C2BAA921}"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518A162C-9E9A-4F2E-AEAE-CAB7326F854F}" type="datetimeFigureOut">
              <a:rPr lang="nb-NO" smtClean="0"/>
              <a:pPr/>
              <a:t>25.11.2015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AA13EDD-7C86-4CAC-A987-FFD1C2BAA921}"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518A162C-9E9A-4F2E-AEAE-CAB7326F854F}" type="datetimeFigureOut">
              <a:rPr lang="nb-NO" smtClean="0"/>
              <a:pPr/>
              <a:t>25.11.2015</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3AA13EDD-7C86-4CAC-A987-FFD1C2BAA921}"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518A162C-9E9A-4F2E-AEAE-CAB7326F854F}" type="datetimeFigureOut">
              <a:rPr lang="nb-NO" smtClean="0"/>
              <a:pPr/>
              <a:t>25.11.2015</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3AA13EDD-7C86-4CAC-A987-FFD1C2BAA921}"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518A162C-9E9A-4F2E-AEAE-CAB7326F854F}" type="datetimeFigureOut">
              <a:rPr lang="nb-NO" smtClean="0"/>
              <a:pPr/>
              <a:t>25.11.2015</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3AA13EDD-7C86-4CAC-A987-FFD1C2BAA921}"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518A162C-9E9A-4F2E-AEAE-CAB7326F854F}" type="datetimeFigureOut">
              <a:rPr lang="nb-NO" smtClean="0"/>
              <a:pPr/>
              <a:t>25.11.2015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AA13EDD-7C86-4CAC-A987-FFD1C2BAA921}"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518A162C-9E9A-4F2E-AEAE-CAB7326F854F}" type="datetimeFigureOut">
              <a:rPr lang="nb-NO" smtClean="0"/>
              <a:pPr/>
              <a:t>25.11.2015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AA13EDD-7C86-4CAC-A987-FFD1C2BAA921}"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A162C-9E9A-4F2E-AEAE-CAB7326F854F}" type="datetimeFigureOut">
              <a:rPr lang="nb-NO" smtClean="0"/>
              <a:pPr/>
              <a:t>25.11.2015</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13EDD-7C86-4CAC-A987-FFD1C2BAA921}"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regjeringen.no/no/aktuelt/mer-gang--og-sykkelvei-for-pengene-apner-for-enklere-standard-med-god-trafikksikkerhet/id2460997/"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descr="h.jpg"/>
          <p:cNvPicPr>
            <a:picLocks noChangeAspect="1"/>
          </p:cNvPicPr>
          <p:nvPr/>
        </p:nvPicPr>
        <p:blipFill>
          <a:blip r:embed="rId2" cstate="print"/>
          <a:stretch>
            <a:fillRect/>
          </a:stretch>
        </p:blipFill>
        <p:spPr>
          <a:xfrm>
            <a:off x="1835696" y="2636912"/>
            <a:ext cx="1368152" cy="719384"/>
          </a:xfrm>
          <a:prstGeom prst="rect">
            <a:avLst/>
          </a:prstGeom>
        </p:spPr>
      </p:pic>
      <p:pic>
        <p:nvPicPr>
          <p:cNvPr id="8" name="Bilde 7" descr="v.jpg"/>
          <p:cNvPicPr>
            <a:picLocks noChangeAspect="1"/>
          </p:cNvPicPr>
          <p:nvPr/>
        </p:nvPicPr>
        <p:blipFill>
          <a:blip r:embed="rId3" cstate="print"/>
          <a:stretch>
            <a:fillRect/>
          </a:stretch>
        </p:blipFill>
        <p:spPr>
          <a:xfrm>
            <a:off x="5874080" y="2486294"/>
            <a:ext cx="911658" cy="988148"/>
          </a:xfrm>
          <a:prstGeom prst="rect">
            <a:avLst/>
          </a:prstGeom>
        </p:spPr>
      </p:pic>
      <p:pic>
        <p:nvPicPr>
          <p:cNvPr id="12" name="Bilde 11" descr="krf.jpg"/>
          <p:cNvPicPr>
            <a:picLocks noChangeAspect="1"/>
          </p:cNvPicPr>
          <p:nvPr/>
        </p:nvPicPr>
        <p:blipFill>
          <a:blip r:embed="rId4" cstate="print"/>
          <a:stretch>
            <a:fillRect/>
          </a:stretch>
        </p:blipFill>
        <p:spPr>
          <a:xfrm>
            <a:off x="4067944" y="2492896"/>
            <a:ext cx="881278" cy="1008182"/>
          </a:xfrm>
          <a:prstGeom prst="rect">
            <a:avLst/>
          </a:prstGeom>
        </p:spPr>
      </p:pic>
      <p:sp>
        <p:nvSpPr>
          <p:cNvPr id="3" name="Undertittel 2"/>
          <p:cNvSpPr>
            <a:spLocks noGrp="1"/>
          </p:cNvSpPr>
          <p:nvPr>
            <p:ph type="subTitle" idx="1"/>
          </p:nvPr>
        </p:nvSpPr>
        <p:spPr>
          <a:xfrm>
            <a:off x="107504" y="3886200"/>
            <a:ext cx="8928992" cy="1752600"/>
          </a:xfrm>
        </p:spPr>
        <p:txBody>
          <a:bodyPr>
            <a:normAutofit/>
          </a:bodyPr>
          <a:lstStyle/>
          <a:p>
            <a:endParaRPr lang="nb-NO" dirty="0" smtClean="0"/>
          </a:p>
          <a:p>
            <a:r>
              <a:rPr lang="nb-NO" sz="2800" b="1" i="1" dirty="0" smtClean="0"/>
              <a:t>Handlings- og økonomiplan for Sola kommune</a:t>
            </a:r>
          </a:p>
          <a:p>
            <a:r>
              <a:rPr lang="nb-NO" sz="2800" b="1" i="1" dirty="0" smtClean="0"/>
              <a:t>2016 - 2019</a:t>
            </a:r>
            <a:endParaRPr lang="nb-NO" sz="28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Avgifter</a:t>
            </a:r>
            <a:endParaRPr lang="nb-NO" dirty="0"/>
          </a:p>
        </p:txBody>
      </p:sp>
      <p:sp>
        <p:nvSpPr>
          <p:cNvPr id="3" name="Plassholder for innhold 2"/>
          <p:cNvSpPr>
            <a:spLocks noGrp="1"/>
          </p:cNvSpPr>
          <p:nvPr>
            <p:ph idx="1"/>
          </p:nvPr>
        </p:nvSpPr>
        <p:spPr/>
        <p:txBody>
          <a:bodyPr>
            <a:normAutofit/>
          </a:bodyPr>
          <a:lstStyle/>
          <a:p>
            <a:r>
              <a:rPr lang="nb-NO" dirty="0" smtClean="0"/>
              <a:t>Som rådmannens forslag, med unntak gebyrer byggesak som bare økes med halvparten av det rådmannen har foreslått (7%)</a:t>
            </a:r>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extLst>
      <p:ext uri="{BB962C8B-B14F-4D97-AF65-F5344CB8AC3E}">
        <p14:creationId xmlns:p14="http://schemas.microsoft.com/office/powerpoint/2010/main" val="1549143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Tekstforslag</a:t>
            </a:r>
            <a:endParaRPr lang="nb-NO" dirty="0"/>
          </a:p>
        </p:txBody>
      </p:sp>
      <p:sp>
        <p:nvSpPr>
          <p:cNvPr id="3" name="Plassholder for innhold 2"/>
          <p:cNvSpPr>
            <a:spLocks noGrp="1"/>
          </p:cNvSpPr>
          <p:nvPr>
            <p:ph idx="1"/>
          </p:nvPr>
        </p:nvSpPr>
        <p:spPr/>
        <p:txBody>
          <a:bodyPr>
            <a:normAutofit lnSpcReduction="10000"/>
          </a:bodyPr>
          <a:lstStyle/>
          <a:p>
            <a:r>
              <a:rPr lang="nb-NO" dirty="0"/>
              <a:t>Rådmannen bes fremme sak  for privat utbygging av Røyneberg barnehage. </a:t>
            </a:r>
          </a:p>
          <a:p>
            <a:r>
              <a:rPr lang="nb-NO" dirty="0"/>
              <a:t>Som et grep for bedre integrering av barn og unge flyktninger og innvandrere, skal stillingen som fritidsveileder videreføres.</a:t>
            </a:r>
          </a:p>
          <a:p>
            <a:r>
              <a:rPr lang="nb-NO" dirty="0"/>
              <a:t>Sola kommune skal jobbe med å forbedre, fornye og forenkle (FFF) innen de ulike virksomhetene. Rådmannen bes øke fokuset på FFF innenfor oppvekstsektoren</a:t>
            </a:r>
            <a:r>
              <a:rPr lang="nb-NO" dirty="0" smtClean="0"/>
              <a:t>.</a:t>
            </a:r>
            <a:endParaRPr lang="nb-NO" dirty="0"/>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Tekstforslag</a:t>
            </a:r>
            <a:endParaRPr lang="nb-NO" dirty="0"/>
          </a:p>
        </p:txBody>
      </p:sp>
      <p:sp>
        <p:nvSpPr>
          <p:cNvPr id="3" name="Plassholder for innhold 2"/>
          <p:cNvSpPr>
            <a:spLocks noGrp="1"/>
          </p:cNvSpPr>
          <p:nvPr>
            <p:ph idx="1"/>
          </p:nvPr>
        </p:nvSpPr>
        <p:spPr/>
        <p:txBody>
          <a:bodyPr>
            <a:normAutofit/>
          </a:bodyPr>
          <a:lstStyle/>
          <a:p>
            <a:r>
              <a:rPr lang="nb-NO" dirty="0"/>
              <a:t>Rådmannen bes vurdere om en større andel av integreringstilskuddet for flyktninger bør gå til </a:t>
            </a:r>
            <a:r>
              <a:rPr lang="nb-NO" dirty="0" smtClean="0"/>
              <a:t>innføringsklassene.</a:t>
            </a:r>
            <a:endParaRPr lang="nb-NO" dirty="0"/>
          </a:p>
          <a:p>
            <a:r>
              <a:rPr lang="nb-NO" dirty="0" smtClean="0"/>
              <a:t>Rådmannen </a:t>
            </a:r>
            <a:r>
              <a:rPr lang="nb-NO" dirty="0"/>
              <a:t>bes fremme en sak for bedre utnyttelse av personal, og økt samarbeid på tvers av virksomhetene innenfor miljøtjenesten, Grannes ressurssenter og barne- og avlastningsboligen</a:t>
            </a:r>
            <a:r>
              <a:rPr lang="nb-NO" dirty="0" smtClean="0"/>
              <a:t>.</a:t>
            </a:r>
            <a:endParaRPr lang="nb-NO" dirty="0"/>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Tekstforslag</a:t>
            </a:r>
            <a:endParaRPr lang="nb-NO" dirty="0"/>
          </a:p>
        </p:txBody>
      </p:sp>
      <p:sp>
        <p:nvSpPr>
          <p:cNvPr id="3" name="Plassholder for innhold 2"/>
          <p:cNvSpPr>
            <a:spLocks noGrp="1"/>
          </p:cNvSpPr>
          <p:nvPr>
            <p:ph idx="1"/>
          </p:nvPr>
        </p:nvSpPr>
        <p:spPr/>
        <p:txBody>
          <a:bodyPr>
            <a:normAutofit fontScale="92500"/>
          </a:bodyPr>
          <a:lstStyle/>
          <a:p>
            <a:r>
              <a:rPr lang="nb-NO" dirty="0"/>
              <a:t>Satsing på kompetanseheving innenfor skole videreføres. Flertallet ønsker også en utvidet satsing innenfor levekår- og barnehagesektoren, og det settes av penger til dette. </a:t>
            </a:r>
            <a:endParaRPr lang="nb-NO" dirty="0" smtClean="0"/>
          </a:p>
          <a:p>
            <a:r>
              <a:rPr lang="nb-NO" dirty="0" smtClean="0"/>
              <a:t>Sola </a:t>
            </a:r>
            <a:r>
              <a:rPr lang="nb-NO" dirty="0"/>
              <a:t>kommune fikk i 2015 avslag på søknad om midler til rask psykisk helsehjelp. Rådmannen bes søke på ny i 2016. Kommunen jobber parallelt med å styrke egen kompetanse innenfor dette feltet. </a:t>
            </a:r>
          </a:p>
          <a:p>
            <a:endParaRPr lang="nb-NO" dirty="0" smtClean="0"/>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Tekstforslag</a:t>
            </a:r>
            <a:endParaRPr lang="nb-NO" dirty="0"/>
          </a:p>
        </p:txBody>
      </p:sp>
      <p:sp>
        <p:nvSpPr>
          <p:cNvPr id="3" name="Plassholder for innhold 2"/>
          <p:cNvSpPr>
            <a:spLocks noGrp="1"/>
          </p:cNvSpPr>
          <p:nvPr>
            <p:ph idx="1"/>
          </p:nvPr>
        </p:nvSpPr>
        <p:spPr/>
        <p:txBody>
          <a:bodyPr>
            <a:normAutofit fontScale="92500"/>
          </a:bodyPr>
          <a:lstStyle/>
          <a:p>
            <a:r>
              <a:rPr lang="nb-NO" dirty="0"/>
              <a:t>Rådmannen bes sette opp et seminar om rus for kommunens politikere og administrasjon/ ansatte. Målet er både å fokusere på forebygging, de pårørendes rolle og å få en oppdatert kartlegging av utfordringene og hvordan de tiltak som gjøres fungerer og kan </a:t>
            </a:r>
            <a:r>
              <a:rPr lang="nb-NO" dirty="0" smtClean="0"/>
              <a:t>forbedres.</a:t>
            </a:r>
          </a:p>
          <a:p>
            <a:r>
              <a:rPr lang="nb-NO" dirty="0" smtClean="0"/>
              <a:t>Lag </a:t>
            </a:r>
            <a:r>
              <a:rPr lang="nb-NO" dirty="0"/>
              <a:t>og foreninger skal ikke betale leie for varmtvannsbassenget i helsehuset, i likhet med  andre kommunale idrettsanlegg.</a:t>
            </a:r>
          </a:p>
          <a:p>
            <a:endParaRPr lang="nb-NO" dirty="0" smtClean="0"/>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Tekstforslag</a:t>
            </a:r>
            <a:endParaRPr lang="nb-NO" dirty="0"/>
          </a:p>
        </p:txBody>
      </p:sp>
      <p:sp>
        <p:nvSpPr>
          <p:cNvPr id="3" name="Plassholder for innhold 2"/>
          <p:cNvSpPr>
            <a:spLocks noGrp="1"/>
          </p:cNvSpPr>
          <p:nvPr>
            <p:ph idx="1"/>
          </p:nvPr>
        </p:nvSpPr>
        <p:spPr/>
        <p:txBody>
          <a:bodyPr>
            <a:normAutofit lnSpcReduction="10000"/>
          </a:bodyPr>
          <a:lstStyle/>
          <a:p>
            <a:r>
              <a:rPr lang="nb-NO" dirty="0"/>
              <a:t>Vedr. fremtidig drift av kjøkkentjenester bes rådmannen utrede videre alternativ 3, nedleggelse av storkjøkkendrift og kjøp av tjenesten. Det fremmes en ny sak med en mer detaljert utredning av gjennomføring, økonomi og kvalitetsnivå. Det forutsettes at dagens kvalitetsnivå opprettholdes eller forbedres. Frigitte ressurser brukes til økt grunnbemanning og kvalitets- og kompetanseheving innen levekår.</a:t>
            </a:r>
          </a:p>
          <a:p>
            <a:endParaRPr lang="nb-NO" dirty="0" smtClean="0"/>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Tekstforslag</a:t>
            </a:r>
            <a:endParaRPr lang="nb-NO" dirty="0"/>
          </a:p>
        </p:txBody>
      </p:sp>
      <p:sp>
        <p:nvSpPr>
          <p:cNvPr id="3" name="Plassholder for innhold 2"/>
          <p:cNvSpPr>
            <a:spLocks noGrp="1"/>
          </p:cNvSpPr>
          <p:nvPr>
            <p:ph idx="1"/>
          </p:nvPr>
        </p:nvSpPr>
        <p:spPr/>
        <p:txBody>
          <a:bodyPr>
            <a:normAutofit lnSpcReduction="10000"/>
          </a:bodyPr>
          <a:lstStyle/>
          <a:p>
            <a:r>
              <a:rPr lang="nb-NO" dirty="0"/>
              <a:t>Det vises til tidligere vedtak om et ”helsekvartal” i sentrum i tilknytning til det nye sykehjemmet, og som en viktig del av sentrumsplanen.</a:t>
            </a:r>
            <a:r>
              <a:rPr lang="nb-NO" b="1" dirty="0"/>
              <a:t> </a:t>
            </a:r>
            <a:r>
              <a:rPr lang="nb-NO" dirty="0"/>
              <a:t>Et slikt "kvartal" med plass for helsevirksomheter og omsorgsboliger for ulike aldersgrupper vil bety mye i et levende sentrum, og dette må konkretiseres og prioriteres.</a:t>
            </a:r>
            <a:r>
              <a:rPr lang="nb-NO" b="1" dirty="0"/>
              <a:t> </a:t>
            </a:r>
            <a:r>
              <a:rPr lang="nb-NO" dirty="0"/>
              <a:t>Rådmannen bes følge dette opp i det videre arbeid i forbindelse med detaljreguleringer. </a:t>
            </a:r>
          </a:p>
          <a:p>
            <a:endParaRPr lang="nb-NO" dirty="0" smtClean="0"/>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Tekstforslag</a:t>
            </a:r>
            <a:endParaRPr lang="nb-NO" dirty="0"/>
          </a:p>
        </p:txBody>
      </p:sp>
      <p:sp>
        <p:nvSpPr>
          <p:cNvPr id="3" name="Plassholder for innhold 2"/>
          <p:cNvSpPr>
            <a:spLocks noGrp="1"/>
          </p:cNvSpPr>
          <p:nvPr>
            <p:ph idx="1"/>
          </p:nvPr>
        </p:nvSpPr>
        <p:spPr/>
        <p:txBody>
          <a:bodyPr>
            <a:normAutofit fontScale="92500" lnSpcReduction="20000"/>
          </a:bodyPr>
          <a:lstStyle/>
          <a:p>
            <a:r>
              <a:rPr lang="nb-NO" dirty="0"/>
              <a:t>Det skal utarbeides en strategi for sykkelsatsing i kommunen. Det skal videre søkes om midler gjennom regjeringens nye sykkelveisatsingsprosjekt. </a:t>
            </a:r>
            <a:r>
              <a:rPr lang="nb-NO" dirty="0">
                <a:hlinkClick r:id="rId2"/>
              </a:rPr>
              <a:t>https://www.regjeringen.no/no/aktuelt/mer-gang--og-sykkelvei-for-pengene-apner-for-enklere-standard-med-god-trafikksikkerhet/id2460997/</a:t>
            </a:r>
            <a:endParaRPr lang="nb-NO" dirty="0"/>
          </a:p>
          <a:p>
            <a:r>
              <a:rPr lang="nb-NO" dirty="0"/>
              <a:t>Rådmannen bes ta kontakt med Lyse for å få etablert ladestasjoner for elbil i Sola og Tananger sentrum. </a:t>
            </a:r>
          </a:p>
        </p:txBody>
      </p:sp>
      <p:pic>
        <p:nvPicPr>
          <p:cNvPr id="4" name="Bilde 3" descr="h.jpg"/>
          <p:cNvPicPr>
            <a:picLocks noChangeAspect="1"/>
          </p:cNvPicPr>
          <p:nvPr/>
        </p:nvPicPr>
        <p:blipFill>
          <a:blip r:embed="rId3"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4"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5" cstate="print"/>
          <a:stretch>
            <a:fillRect/>
          </a:stretch>
        </p:blipFill>
        <p:spPr>
          <a:xfrm>
            <a:off x="905528" y="6237312"/>
            <a:ext cx="411912" cy="471227"/>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Tekstforslag</a:t>
            </a:r>
            <a:endParaRPr lang="nb-NO" dirty="0"/>
          </a:p>
        </p:txBody>
      </p:sp>
      <p:sp>
        <p:nvSpPr>
          <p:cNvPr id="3" name="Plassholder for innhold 2"/>
          <p:cNvSpPr>
            <a:spLocks noGrp="1"/>
          </p:cNvSpPr>
          <p:nvPr>
            <p:ph idx="1"/>
          </p:nvPr>
        </p:nvSpPr>
        <p:spPr/>
        <p:txBody>
          <a:bodyPr>
            <a:normAutofit fontScale="92500"/>
          </a:bodyPr>
          <a:lstStyle/>
          <a:p>
            <a:r>
              <a:rPr lang="nb-NO" dirty="0"/>
              <a:t>Administrasjonen fremmer en sak om </a:t>
            </a:r>
            <a:r>
              <a:rPr lang="nb-NO" dirty="0" err="1"/>
              <a:t>webcasting</a:t>
            </a:r>
            <a:r>
              <a:rPr lang="nb-NO" dirty="0"/>
              <a:t> av politiske møter.  Det utredes hvilke praktiske løsninger andre kommuner har benyttet for å skape mer åpenhet og interesse rundt de politiske </a:t>
            </a:r>
            <a:r>
              <a:rPr lang="nb-NO" dirty="0" smtClean="0"/>
              <a:t>beslutningsprosessene.</a:t>
            </a:r>
            <a:endParaRPr lang="nb-NO" b="1" dirty="0"/>
          </a:p>
          <a:p>
            <a:r>
              <a:rPr lang="nb-NO" dirty="0" smtClean="0"/>
              <a:t>Rådmannen </a:t>
            </a:r>
            <a:r>
              <a:rPr lang="nb-NO" dirty="0"/>
              <a:t>bes kontakte Sola sentrumsforening for sammen å legge til rette for et ”bondens marked” med lokal mat i Sola Sentrum. </a:t>
            </a:r>
          </a:p>
          <a:p>
            <a:endParaRPr lang="nb-NO" dirty="0" smtClean="0"/>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extLst>
      <p:ext uri="{BB962C8B-B14F-4D97-AF65-F5344CB8AC3E}">
        <p14:creationId xmlns:p14="http://schemas.microsoft.com/office/powerpoint/2010/main" val="13738285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Tekstforslag</a:t>
            </a:r>
            <a:endParaRPr lang="nb-NO" dirty="0"/>
          </a:p>
        </p:txBody>
      </p:sp>
      <p:sp>
        <p:nvSpPr>
          <p:cNvPr id="3" name="Plassholder for innhold 2"/>
          <p:cNvSpPr>
            <a:spLocks noGrp="1"/>
          </p:cNvSpPr>
          <p:nvPr>
            <p:ph idx="1"/>
          </p:nvPr>
        </p:nvSpPr>
        <p:spPr/>
        <p:txBody>
          <a:bodyPr>
            <a:normAutofit fontScale="92500" lnSpcReduction="20000"/>
          </a:bodyPr>
          <a:lstStyle/>
          <a:p>
            <a:r>
              <a:rPr lang="nb-NO" dirty="0"/>
              <a:t>Sola kommune skal bygge rådhus, sykehjem og kirke i sentrum. Flere eksisterende kommunale bygg som kulturhuset og Sande skole er tilrettelagt for tilkobling til fjernvarme. Kommunestyret er opptatt av å tilrettelegge for gode energiløsninger i de kommunale byggene i sentrum. Rådmannen ber Lyse legge frem en forpliktende strategi for levering av fjernvarme til Sola sentrum. Denne skal inneholde fremdriftsplan for utbygging og en oversikt over økonomiske forhold slik som anleggsbidrag og energipriser.</a:t>
            </a:r>
          </a:p>
          <a:p>
            <a:endParaRPr lang="nb-NO" dirty="0" smtClean="0"/>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extLst>
      <p:ext uri="{BB962C8B-B14F-4D97-AF65-F5344CB8AC3E}">
        <p14:creationId xmlns:p14="http://schemas.microsoft.com/office/powerpoint/2010/main" val="1373828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Hovedsatsinger</a:t>
            </a:r>
            <a:endParaRPr lang="nb-NO" dirty="0"/>
          </a:p>
        </p:txBody>
      </p:sp>
      <p:sp>
        <p:nvSpPr>
          <p:cNvPr id="3" name="Plassholder for innhold 2"/>
          <p:cNvSpPr>
            <a:spLocks noGrp="1"/>
          </p:cNvSpPr>
          <p:nvPr>
            <p:ph idx="1"/>
          </p:nvPr>
        </p:nvSpPr>
        <p:spPr/>
        <p:txBody>
          <a:bodyPr>
            <a:normAutofit/>
          </a:bodyPr>
          <a:lstStyle/>
          <a:p>
            <a:r>
              <a:rPr lang="nb-NO" dirty="0" smtClean="0"/>
              <a:t>Et ansvarlig og nøkternt budsjett</a:t>
            </a:r>
          </a:p>
          <a:p>
            <a:r>
              <a:rPr lang="nb-NO" dirty="0" smtClean="0"/>
              <a:t>Investeringer for fremtiden skaper aktivitet og arbeidsplasser</a:t>
            </a:r>
          </a:p>
          <a:p>
            <a:r>
              <a:rPr lang="nb-NO" dirty="0" smtClean="0"/>
              <a:t>Satsing på kvalitets- og kompetanseheving</a:t>
            </a:r>
          </a:p>
          <a:p>
            <a:r>
              <a:rPr lang="nb-NO" dirty="0" smtClean="0"/>
              <a:t>God integrering og løft for frivillighet, idrett og fritid</a:t>
            </a:r>
          </a:p>
          <a:p>
            <a:r>
              <a:rPr lang="nb-NO" dirty="0" smtClean="0"/>
              <a:t>Fremtidsrettet miljøsatsing</a:t>
            </a:r>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Tekstforslag</a:t>
            </a:r>
            <a:endParaRPr lang="nb-NO" dirty="0"/>
          </a:p>
        </p:txBody>
      </p:sp>
      <p:sp>
        <p:nvSpPr>
          <p:cNvPr id="3" name="Plassholder for innhold 2"/>
          <p:cNvSpPr>
            <a:spLocks noGrp="1"/>
          </p:cNvSpPr>
          <p:nvPr>
            <p:ph idx="1"/>
          </p:nvPr>
        </p:nvSpPr>
        <p:spPr/>
        <p:txBody>
          <a:bodyPr>
            <a:normAutofit/>
          </a:bodyPr>
          <a:lstStyle/>
          <a:p>
            <a:r>
              <a:rPr lang="nb-NO" dirty="0"/>
              <a:t>For kommunens investeringsprosjekter skal det være et mål å gjennomføre opp mot 90% innenfor vedtatte fremdrift og </a:t>
            </a:r>
            <a:r>
              <a:rPr lang="nb-NO" dirty="0" smtClean="0"/>
              <a:t>budsjett.</a:t>
            </a:r>
          </a:p>
          <a:p>
            <a:r>
              <a:rPr lang="nb-NO" dirty="0" smtClean="0"/>
              <a:t>Rådmannens </a:t>
            </a:r>
            <a:r>
              <a:rPr lang="nb-NO" dirty="0"/>
              <a:t>bes fremme en sak på organisering og prioritering av ressursene internt i avdeling arealbruk, med tanke på effektivisering, og raskere og mer forutsigbar saksbehandling.</a:t>
            </a:r>
          </a:p>
          <a:p>
            <a:endParaRPr lang="nb-NO" dirty="0" smtClean="0"/>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extLst>
      <p:ext uri="{BB962C8B-B14F-4D97-AF65-F5344CB8AC3E}">
        <p14:creationId xmlns:p14="http://schemas.microsoft.com/office/powerpoint/2010/main" val="1373828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Et ansvarlig og nøkternt budsjett</a:t>
            </a:r>
          </a:p>
        </p:txBody>
      </p:sp>
      <p:sp>
        <p:nvSpPr>
          <p:cNvPr id="3" name="Plassholder for innhold 2"/>
          <p:cNvSpPr>
            <a:spLocks noGrp="1"/>
          </p:cNvSpPr>
          <p:nvPr>
            <p:ph idx="1"/>
          </p:nvPr>
        </p:nvSpPr>
        <p:spPr/>
        <p:txBody>
          <a:bodyPr>
            <a:normAutofit/>
          </a:bodyPr>
          <a:lstStyle/>
          <a:p>
            <a:r>
              <a:rPr lang="nb-NO" dirty="0" smtClean="0"/>
              <a:t>Styringsmål om netto driftsresultat minimum 3 % og gjeldsgrad maksimum 60 % fastholdes</a:t>
            </a:r>
          </a:p>
          <a:p>
            <a:r>
              <a:rPr lang="nb-NO" dirty="0" smtClean="0"/>
              <a:t>Nøkternt skatteanslag realistiske inntekstforutsetninger</a:t>
            </a:r>
          </a:p>
          <a:p>
            <a:r>
              <a:rPr lang="nb-NO" dirty="0" smtClean="0"/>
              <a:t>Ytterligere økt egenfinansiering av investeringer med 1,1 i 2016 og videre 1,5, 1,6 og 2,0 i perioden. Totalt 6,2 mill.</a:t>
            </a:r>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Investeringer for fremtiden skaper aktivitet og arbeidsplasser</a:t>
            </a:r>
          </a:p>
        </p:txBody>
      </p:sp>
      <p:sp>
        <p:nvSpPr>
          <p:cNvPr id="3" name="Plassholder for innhold 2"/>
          <p:cNvSpPr>
            <a:spLocks noGrp="1"/>
          </p:cNvSpPr>
          <p:nvPr>
            <p:ph idx="1"/>
          </p:nvPr>
        </p:nvSpPr>
        <p:spPr/>
        <p:txBody>
          <a:bodyPr>
            <a:normAutofit lnSpcReduction="10000"/>
          </a:bodyPr>
          <a:lstStyle/>
          <a:p>
            <a:r>
              <a:rPr lang="nb-NO" dirty="0" smtClean="0"/>
              <a:t>Høyt investeringsnivå i perioden er bra for både kommunen og aktiviteten i regionen</a:t>
            </a:r>
          </a:p>
          <a:p>
            <a:r>
              <a:rPr lang="nb-NO" dirty="0" smtClean="0"/>
              <a:t>Sykehjem, oppfølging av skolebruksplan, bygging av rådhus, ny kirke (tidligere oppstart), superlekeplass (økt ramme) og helsekvartal i Sola sentrum</a:t>
            </a:r>
          </a:p>
          <a:p>
            <a:r>
              <a:rPr lang="nb-NO" dirty="0" smtClean="0"/>
              <a:t>Andre nærmiljøanlegg som trimpark i </a:t>
            </a:r>
            <a:r>
              <a:rPr lang="nb-NO" dirty="0" err="1" smtClean="0"/>
              <a:t>Sørabygda</a:t>
            </a:r>
            <a:r>
              <a:rPr lang="nb-NO" dirty="0" smtClean="0"/>
              <a:t> og skateparker</a:t>
            </a:r>
          </a:p>
          <a:p>
            <a:r>
              <a:rPr lang="nb-NO" dirty="0" smtClean="0"/>
              <a:t>Idrettsanlegg som skytehall og sykkelanlegg</a:t>
            </a:r>
          </a:p>
          <a:p>
            <a:pPr>
              <a:buNone/>
            </a:pPr>
            <a:endParaRPr lang="nb-NO" dirty="0" smtClean="0"/>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Gjeldsgrad som rådmannen</a:t>
            </a:r>
            <a:endParaRPr lang="nb-NO" dirty="0"/>
          </a:p>
        </p:txBody>
      </p:sp>
      <p:graphicFrame>
        <p:nvGraphicFramePr>
          <p:cNvPr id="7" name="Plassholder for innhold 6"/>
          <p:cNvGraphicFramePr>
            <a:graphicFrameLocks noGrp="1"/>
          </p:cNvGraphicFramePr>
          <p:nvPr>
            <p:ph idx="1"/>
          </p:nvPr>
        </p:nvGraphicFramePr>
        <p:xfrm>
          <a:off x="457200" y="1605057"/>
          <a:ext cx="8229599" cy="4516248"/>
        </p:xfrm>
        <a:graphic>
          <a:graphicData uri="http://schemas.openxmlformats.org/drawingml/2006/table">
            <a:tbl>
              <a:tblPr/>
              <a:tblGrid>
                <a:gridCol w="5101975"/>
                <a:gridCol w="1043586"/>
                <a:gridCol w="1043586"/>
                <a:gridCol w="1040452"/>
              </a:tblGrid>
              <a:tr h="188177">
                <a:tc>
                  <a:txBody>
                    <a:bodyPr/>
                    <a:lstStyle/>
                    <a:p>
                      <a:pPr algn="l" fontAlgn="b"/>
                      <a:endParaRPr lang="nb-NO" sz="1100" b="0" i="0" u="none" strike="noStrike" dirty="0">
                        <a:solidFill>
                          <a:srgbClr val="000000"/>
                        </a:solidFill>
                        <a:latin typeface="Calibri"/>
                      </a:endParaRPr>
                    </a:p>
                  </a:txBody>
                  <a:tcPr marL="0" marR="0" marT="0" marB="0">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r>
              <a:tr h="188177">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nb-NO"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graphicFrame>
        <p:nvGraphicFramePr>
          <p:cNvPr id="8" name="Diagram 7"/>
          <p:cNvGraphicFramePr>
            <a:graphicFrameLocks/>
          </p:cNvGraphicFramePr>
          <p:nvPr/>
        </p:nvGraphicFramePr>
        <p:xfrm>
          <a:off x="179512" y="1268760"/>
          <a:ext cx="7344816" cy="46085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Satsing på kvalitets- og kompetanseheving</a:t>
            </a:r>
          </a:p>
        </p:txBody>
      </p:sp>
      <p:sp>
        <p:nvSpPr>
          <p:cNvPr id="3" name="Plassholder for innhold 2"/>
          <p:cNvSpPr>
            <a:spLocks noGrp="1"/>
          </p:cNvSpPr>
          <p:nvPr>
            <p:ph idx="1"/>
          </p:nvPr>
        </p:nvSpPr>
        <p:spPr/>
        <p:txBody>
          <a:bodyPr>
            <a:normAutofit/>
          </a:bodyPr>
          <a:lstStyle/>
          <a:p>
            <a:r>
              <a:rPr lang="nb-NO" dirty="0" smtClean="0"/>
              <a:t>Etter- og videreutdanning i skolen videreføres</a:t>
            </a:r>
          </a:p>
          <a:p>
            <a:r>
              <a:rPr lang="nb-NO" dirty="0" smtClean="0"/>
              <a:t>Det settes av midler til økt satsing på kvalitets- og kompetanseheving innen barnehage (400 000) og levekårssektoren (100 000 med opptrapping til 500 000).</a:t>
            </a:r>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God integrering og løft for frivillighet, idrett og fritid</a:t>
            </a:r>
          </a:p>
        </p:txBody>
      </p:sp>
      <p:sp>
        <p:nvSpPr>
          <p:cNvPr id="3" name="Plassholder for innhold 2"/>
          <p:cNvSpPr>
            <a:spLocks noGrp="1"/>
          </p:cNvSpPr>
          <p:nvPr>
            <p:ph idx="1"/>
          </p:nvPr>
        </p:nvSpPr>
        <p:spPr/>
        <p:txBody>
          <a:bodyPr>
            <a:normAutofit fontScale="92500" lnSpcReduction="20000"/>
          </a:bodyPr>
          <a:lstStyle/>
          <a:p>
            <a:r>
              <a:rPr lang="nb-NO" dirty="0" smtClean="0"/>
              <a:t>Økt tilskudd til frivillige lag og foreninger innen levekår (50 000)</a:t>
            </a:r>
          </a:p>
          <a:p>
            <a:r>
              <a:rPr lang="nb-NO" dirty="0" smtClean="0"/>
              <a:t>Avsatt pott som ungdomsrådet fordeler til ungdomstiltak og arrangement (100 000)</a:t>
            </a:r>
          </a:p>
          <a:p>
            <a:r>
              <a:rPr lang="nb-NO" dirty="0" smtClean="0"/>
              <a:t>Lag og foreninger skal ikke betale leie i varmtvannsbassenget (200 000)</a:t>
            </a:r>
          </a:p>
          <a:p>
            <a:r>
              <a:rPr lang="nb-NO" dirty="0" smtClean="0"/>
              <a:t>Videreført fritidsveileder for barn og unge flyktninger og innvandrere (565 000)</a:t>
            </a:r>
          </a:p>
          <a:p>
            <a:r>
              <a:rPr lang="nb-NO" dirty="0" smtClean="0"/>
              <a:t>Økt kommunalt bidrag til bygging av idrettsanlegg (med 500 000 til 2 000 000 pr år) </a:t>
            </a:r>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Fremtidsrettet miljøsatsing</a:t>
            </a:r>
            <a:endParaRPr lang="nb-NO" dirty="0"/>
          </a:p>
        </p:txBody>
      </p:sp>
      <p:sp>
        <p:nvSpPr>
          <p:cNvPr id="3" name="Plassholder for innhold 2"/>
          <p:cNvSpPr>
            <a:spLocks noGrp="1"/>
          </p:cNvSpPr>
          <p:nvPr>
            <p:ph idx="1"/>
          </p:nvPr>
        </p:nvSpPr>
        <p:spPr/>
        <p:txBody>
          <a:bodyPr>
            <a:normAutofit/>
          </a:bodyPr>
          <a:lstStyle/>
          <a:p>
            <a:r>
              <a:rPr lang="nb-NO" dirty="0" smtClean="0"/>
              <a:t>Økt investering i energibesparende tiltak i kommunale bygg</a:t>
            </a:r>
          </a:p>
          <a:p>
            <a:r>
              <a:rPr lang="nb-NO" dirty="0" smtClean="0"/>
              <a:t>Utarbeidelse av sykkelstrategi</a:t>
            </a:r>
          </a:p>
          <a:p>
            <a:r>
              <a:rPr lang="nb-NO" dirty="0" err="1" smtClean="0"/>
              <a:t>Ladestasjoner</a:t>
            </a:r>
            <a:r>
              <a:rPr lang="nb-NO" dirty="0" smtClean="0"/>
              <a:t> for elbil i sentrum</a:t>
            </a:r>
          </a:p>
          <a:p>
            <a:r>
              <a:rPr lang="nb-NO" dirty="0" smtClean="0"/>
              <a:t>Intensivere arbeidet med å få fjernvarme til sentrum</a:t>
            </a:r>
          </a:p>
          <a:p>
            <a:endParaRPr lang="nb-NO" dirty="0" smtClean="0"/>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Inndekning</a:t>
            </a:r>
            <a:endParaRPr lang="nb-NO" dirty="0"/>
          </a:p>
        </p:txBody>
      </p:sp>
      <p:sp>
        <p:nvSpPr>
          <p:cNvPr id="3" name="Plassholder for innhold 2"/>
          <p:cNvSpPr>
            <a:spLocks noGrp="1"/>
          </p:cNvSpPr>
          <p:nvPr>
            <p:ph idx="1"/>
          </p:nvPr>
        </p:nvSpPr>
        <p:spPr/>
        <p:txBody>
          <a:bodyPr>
            <a:normAutofit/>
          </a:bodyPr>
          <a:lstStyle/>
          <a:p>
            <a:r>
              <a:rPr lang="nb-NO" dirty="0" smtClean="0"/>
              <a:t>Det vises til vedlegg/regneark</a:t>
            </a:r>
          </a:p>
          <a:p>
            <a:r>
              <a:rPr lang="nb-NO" dirty="0" smtClean="0"/>
              <a:t>Drift: Bl.a. ikke prioritert driftsmidler kulturelle skolesekken, trukket inn gammel sekkepost </a:t>
            </a:r>
            <a:r>
              <a:rPr lang="nb-NO" dirty="0" err="1" smtClean="0"/>
              <a:t>utv</a:t>
            </a:r>
            <a:r>
              <a:rPr lang="nb-NO" dirty="0" smtClean="0"/>
              <a:t>. </a:t>
            </a:r>
            <a:r>
              <a:rPr lang="nb-NO" dirty="0"/>
              <a:t>k</a:t>
            </a:r>
            <a:r>
              <a:rPr lang="nb-NO" dirty="0" smtClean="0"/>
              <a:t>ultur, samt noe mindre opptrapping sosialhjelp, Grannes ressurssenter, kirkelig fellesråd, planavdelingen osv.</a:t>
            </a:r>
          </a:p>
          <a:p>
            <a:r>
              <a:rPr lang="nb-NO" dirty="0" smtClean="0"/>
              <a:t>Investering: Bl.a. utsatt flere turstiprosjekter, Røyneberg barnehage bygges privat</a:t>
            </a:r>
          </a:p>
        </p:txBody>
      </p:sp>
      <p:pic>
        <p:nvPicPr>
          <p:cNvPr id="4" name="Bilde 3" descr="h.jpg"/>
          <p:cNvPicPr>
            <a:picLocks noChangeAspect="1"/>
          </p:cNvPicPr>
          <p:nvPr/>
        </p:nvPicPr>
        <p:blipFill>
          <a:blip r:embed="rId2" cstate="print"/>
          <a:stretch>
            <a:fillRect/>
          </a:stretch>
        </p:blipFill>
        <p:spPr>
          <a:xfrm>
            <a:off x="185448" y="6309320"/>
            <a:ext cx="639479" cy="336243"/>
          </a:xfrm>
          <a:prstGeom prst="rect">
            <a:avLst/>
          </a:prstGeom>
        </p:spPr>
      </p:pic>
      <p:pic>
        <p:nvPicPr>
          <p:cNvPr id="5" name="Bilde 4" descr="v.jpg"/>
          <p:cNvPicPr>
            <a:picLocks noChangeAspect="1"/>
          </p:cNvPicPr>
          <p:nvPr/>
        </p:nvPicPr>
        <p:blipFill>
          <a:blip r:embed="rId3" cstate="print"/>
          <a:stretch>
            <a:fillRect/>
          </a:stretch>
        </p:blipFill>
        <p:spPr>
          <a:xfrm>
            <a:off x="1409584" y="6237312"/>
            <a:ext cx="426112" cy="461864"/>
          </a:xfrm>
          <a:prstGeom prst="rect">
            <a:avLst/>
          </a:prstGeom>
        </p:spPr>
      </p:pic>
      <p:pic>
        <p:nvPicPr>
          <p:cNvPr id="6" name="Bilde 5" descr="krf.jpg"/>
          <p:cNvPicPr>
            <a:picLocks noChangeAspect="1"/>
          </p:cNvPicPr>
          <p:nvPr/>
        </p:nvPicPr>
        <p:blipFill>
          <a:blip r:embed="rId4" cstate="print"/>
          <a:stretch>
            <a:fillRect/>
          </a:stretch>
        </p:blipFill>
        <p:spPr>
          <a:xfrm>
            <a:off x="905528" y="6237312"/>
            <a:ext cx="411912" cy="471227"/>
          </a:xfrm>
          <a:prstGeom prst="rect">
            <a:avLst/>
          </a:prstGeom>
        </p:spPr>
      </p:pic>
    </p:spTree>
    <p:extLst>
      <p:ext uri="{BB962C8B-B14F-4D97-AF65-F5344CB8AC3E}">
        <p14:creationId xmlns:p14="http://schemas.microsoft.com/office/powerpoint/2010/main" val="1549143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TotalTime>
  <Words>887</Words>
  <Application>Microsoft Office PowerPoint</Application>
  <PresentationFormat>Skjermfremvisning (4:3)</PresentationFormat>
  <Paragraphs>70</Paragraphs>
  <Slides>20</Slides>
  <Notes>0</Notes>
  <HiddenSlides>0</HiddenSlides>
  <MMClips>0</MMClips>
  <ScaleCrop>false</ScaleCrop>
  <HeadingPairs>
    <vt:vector size="4" baseType="variant">
      <vt:variant>
        <vt:lpstr>Tema</vt:lpstr>
      </vt:variant>
      <vt:variant>
        <vt:i4>1</vt:i4>
      </vt:variant>
      <vt:variant>
        <vt:lpstr>Lysbildetitler</vt:lpstr>
      </vt:variant>
      <vt:variant>
        <vt:i4>20</vt:i4>
      </vt:variant>
    </vt:vector>
  </HeadingPairs>
  <TitlesOfParts>
    <vt:vector size="21" baseType="lpstr">
      <vt:lpstr>Office-tema</vt:lpstr>
      <vt:lpstr>PowerPoint-presentasjon</vt:lpstr>
      <vt:lpstr>Hovedsatsinger</vt:lpstr>
      <vt:lpstr>Et ansvarlig og nøkternt budsjett</vt:lpstr>
      <vt:lpstr>Investeringer for fremtiden skaper aktivitet og arbeidsplasser</vt:lpstr>
      <vt:lpstr>Gjeldsgrad som rådmannen</vt:lpstr>
      <vt:lpstr>Satsing på kvalitets- og kompetanseheving</vt:lpstr>
      <vt:lpstr>God integrering og løft for frivillighet, idrett og fritid</vt:lpstr>
      <vt:lpstr>Fremtidsrettet miljøsatsing</vt:lpstr>
      <vt:lpstr>Inndekning</vt:lpstr>
      <vt:lpstr>Avgifter</vt:lpstr>
      <vt:lpstr>Tekstforslag</vt:lpstr>
      <vt:lpstr>Tekstforslag</vt:lpstr>
      <vt:lpstr>Tekstforslag</vt:lpstr>
      <vt:lpstr>Tekstforslag</vt:lpstr>
      <vt:lpstr>Tekstforslag</vt:lpstr>
      <vt:lpstr>Tekstforslag</vt:lpstr>
      <vt:lpstr>Tekstforslag</vt:lpstr>
      <vt:lpstr>Tekstforslag</vt:lpstr>
      <vt:lpstr>Tekstforslag</vt:lpstr>
      <vt:lpstr>Tekstforslag</vt:lpstr>
    </vt:vector>
  </TitlesOfParts>
  <Company>Sola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Ole Ueland</dc:creator>
  <cp:lastModifiedBy>Ine Marit T Bertelsen</cp:lastModifiedBy>
  <cp:revision>55</cp:revision>
  <dcterms:created xsi:type="dcterms:W3CDTF">2012-11-19T20:29:35Z</dcterms:created>
  <dcterms:modified xsi:type="dcterms:W3CDTF">2015-11-25T08:17:58Z</dcterms:modified>
</cp:coreProperties>
</file>